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Nanum Gothic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6910FB-4EEC-4BED-B3EE-8F4FAAA9E418}">
  <a:tblStyle styleId="{276910FB-4EEC-4BED-B3EE-8F4FAAA9E4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233785e1_6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5a233785e1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a233785e1_6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a233785e1_4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a233785e1_4_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233785e1_4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a233785e1_4_8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a233785e1_4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a233785e1_4_8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a233785e1_4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a233785e1_4_8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233783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a2337837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17f169d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17f169d4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233785e1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a233785e1_1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a233785e1_1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a233785e1_1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a233783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5a2337837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233785e1_1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233785e1_1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233785e1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a233785e1_6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233783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a2337837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a233783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5a2337837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a233785e1_1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a233785e1_1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a233785e1_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a233785e1_6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a233785e1_4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a233785e1_4_9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a233785e1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5a233785e1_1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a233785e1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5a233785e1_1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a233785e1_4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a233785e1_4_9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a233785e1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a233785e1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a254112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a254112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233785e1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5a233785e1_6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a2541120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a2541120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a254112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a254112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a233783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a233783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a233785e1_1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a233785e1_1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a3bf270b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a3bf270b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a233785e1_6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a233785e1_6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a233785e1_6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a233785e1_6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233783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a2337837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233785e1_6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5a233785e1_6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233785e1_4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a233785e1_4_8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a233785e1_4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5a233785e1_4_8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a34c08a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5a34c08ac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a233783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5a2337837d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제목 슬라이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bg>
      <p:bgPr>
        <a:solidFill>
          <a:srgbClr val="004C8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38138" y="286340"/>
            <a:ext cx="238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사용자 지정 레이아웃">
  <p:cSld name="1_사용자 지정 레이아웃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-1" y="4700726"/>
            <a:ext cx="9144000" cy="442800"/>
          </a:xfrm>
          <a:prstGeom prst="rect">
            <a:avLst/>
          </a:prstGeom>
          <a:solidFill>
            <a:srgbClr val="004C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5"/>
          <p:cNvSpPr/>
          <p:nvPr/>
        </p:nvSpPr>
        <p:spPr>
          <a:xfrm>
            <a:off x="-1" y="428625"/>
            <a:ext cx="258600" cy="751800"/>
          </a:xfrm>
          <a:prstGeom prst="rect">
            <a:avLst/>
          </a:prstGeom>
          <a:solidFill>
            <a:srgbClr val="004C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258563" y="512878"/>
            <a:ext cx="2266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258563" y="810856"/>
            <a:ext cx="2266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7"/>
          <p:cNvSpPr/>
          <p:nvPr/>
        </p:nvSpPr>
        <p:spPr>
          <a:xfrm>
            <a:off x="0" y="0"/>
            <a:ext cx="9144000" cy="1928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0" y="4950635"/>
            <a:ext cx="9144000" cy="1928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" name="Google Shape;69;p17"/>
          <p:cNvCxnSpPr/>
          <p:nvPr/>
        </p:nvCxnSpPr>
        <p:spPr>
          <a:xfrm>
            <a:off x="0" y="277994"/>
            <a:ext cx="9144000" cy="14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7"/>
          <p:cNvCxnSpPr/>
          <p:nvPr/>
        </p:nvCxnSpPr>
        <p:spPr>
          <a:xfrm>
            <a:off x="-32" y="4874495"/>
            <a:ext cx="9144000" cy="14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669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1857356" y="334567"/>
            <a:ext cx="4714908" cy="629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738290" y="489049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395868" y="271159"/>
            <a:ext cx="1604363" cy="64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6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:\Users\User\Desktop\inspiration\ing\flame (1).png" id="81" name="Google Shape;8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5338" y="341248"/>
            <a:ext cx="491729" cy="43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648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2" name="Google Shape;92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457200" y="1151335"/>
            <a:ext cx="4040188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>
            <a:off x="4645026" y="1151335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1" name="Google Shape;101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57201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 rot="5400000">
            <a:off x="2874764" y="-1217414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s://docs.google.com/presentation/d/1xfNQO1mbjjDL1kkFZW4jTkyiD2zAoe9lIrIH_KcX6_A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CkmhoahpjAhzKdXcCxIda6CYeJWJUXlNmphGvN41J0w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LuiGee3471/BitCampProject2nd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/>
        </p:nvSpPr>
        <p:spPr>
          <a:xfrm>
            <a:off x="305386" y="754600"/>
            <a:ext cx="44403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3조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2차 프로젝트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425" y="1639625"/>
            <a:ext cx="1465000" cy="1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4611326" y="3975675"/>
            <a:ext cx="5099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강기훈 윤종석 곽호원 정성윤 </a:t>
            </a:r>
            <a:endParaRPr sz="2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3" name="Google Shape;143;p28"/>
          <p:cNvGrpSpPr/>
          <p:nvPr/>
        </p:nvGrpSpPr>
        <p:grpSpPr>
          <a:xfrm>
            <a:off x="2395597" y="1910579"/>
            <a:ext cx="4070421" cy="1080270"/>
            <a:chOff x="1785918" y="1914161"/>
            <a:chExt cx="5429400" cy="1200300"/>
          </a:xfrm>
        </p:grpSpPr>
        <p:sp>
          <p:nvSpPr>
            <p:cNvPr id="144" name="Google Shape;144;p28"/>
            <p:cNvSpPr txBox="1"/>
            <p:nvPr/>
          </p:nvSpPr>
          <p:spPr>
            <a:xfrm>
              <a:off x="2316258" y="1914161"/>
              <a:ext cx="45720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800">
                  <a:solidFill>
                    <a:schemeClr val="lt1"/>
                  </a:solidFill>
                </a:rPr>
                <a:t>UNINET</a:t>
              </a:r>
              <a:endPara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1785918" y="2869075"/>
              <a:ext cx="5429400" cy="7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50" y="1112325"/>
            <a:ext cx="6629813" cy="3630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>
            <p:ph idx="2" type="body"/>
          </p:nvPr>
        </p:nvSpPr>
        <p:spPr>
          <a:xfrm>
            <a:off x="395868" y="3473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#04</a:t>
            </a:r>
            <a:endParaRPr sz="3000"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5" y="965075"/>
            <a:ext cx="8317026" cy="38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idx="2" type="body"/>
          </p:nvPr>
        </p:nvSpPr>
        <p:spPr>
          <a:xfrm>
            <a:off x="395868" y="3473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#04</a:t>
            </a:r>
            <a:endParaRPr sz="3000"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5" y="864650"/>
            <a:ext cx="8628025" cy="402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395868" y="3473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#04</a:t>
            </a:r>
            <a:endParaRPr sz="3000"/>
          </a:p>
        </p:txBody>
      </p:sp>
      <p:sp>
        <p:nvSpPr>
          <p:cNvPr id="257" name="Google Shape;257;p39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25" y="914050"/>
            <a:ext cx="8735100" cy="40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5133900" y="402975"/>
            <a:ext cx="1604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hlink"/>
                </a:solidFill>
                <a:hlinkClick r:id="rId4"/>
              </a:rPr>
              <a:t>https://docs.google.com/presentation/d/1xfNQO1mbjjDL1kkFZW4jTkyiD2zAoe9lIrIH_KcX6_A/edit</a:t>
            </a:r>
            <a:endParaRPr sz="700"/>
          </a:p>
        </p:txBody>
      </p:sp>
      <p:sp>
        <p:nvSpPr>
          <p:cNvPr id="265" name="Google Shape;265;p40"/>
          <p:cNvSpPr txBox="1"/>
          <p:nvPr>
            <p:ph idx="2" type="body"/>
          </p:nvPr>
        </p:nvSpPr>
        <p:spPr>
          <a:xfrm>
            <a:off x="395868" y="3473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#04</a:t>
            </a:r>
            <a:endParaRPr sz="3000"/>
          </a:p>
        </p:txBody>
      </p:sp>
      <p:sp>
        <p:nvSpPr>
          <p:cNvPr id="266" name="Google Shape;266;p40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75" y="954725"/>
            <a:ext cx="8616825" cy="39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#05</a:t>
            </a:r>
            <a:endParaRPr sz="3000"/>
          </a:p>
        </p:txBody>
      </p:sp>
      <p:sp>
        <p:nvSpPr>
          <p:cNvPr id="274" name="Google Shape;274;p41"/>
          <p:cNvSpPr txBox="1"/>
          <p:nvPr>
            <p:ph type="title"/>
          </p:nvPr>
        </p:nvSpPr>
        <p:spPr>
          <a:xfrm>
            <a:off x="13398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클래스 다이어그램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0" name="Google Shape;280;p42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#05</a:t>
            </a:r>
            <a:endParaRPr sz="3000"/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13398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클래스 다이어그램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150" y="1016075"/>
            <a:ext cx="5170218" cy="38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8" name="Google Shape;288;p43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#06</a:t>
            </a:r>
            <a:endParaRPr sz="3000"/>
          </a:p>
        </p:txBody>
      </p:sp>
      <p:sp>
        <p:nvSpPr>
          <p:cNvPr id="289" name="Google Shape;289;p43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초기 DB 모델링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925" y="947450"/>
            <a:ext cx="4174226" cy="39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00" y="947450"/>
            <a:ext cx="3795425" cy="38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25" y="964275"/>
            <a:ext cx="3689300" cy="38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#06</a:t>
            </a:r>
            <a:endParaRPr sz="3000"/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초기 DB 모델링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4" name="Google Shape;304;p45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#06</a:t>
            </a:r>
            <a:endParaRPr sz="3000"/>
          </a:p>
        </p:txBody>
      </p:sp>
      <p:sp>
        <p:nvSpPr>
          <p:cNvPr id="305" name="Google Shape;305;p45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수정 후DB 모델링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00" y="964275"/>
            <a:ext cx="3604400" cy="38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125" y="964275"/>
            <a:ext cx="4145925" cy="3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25" y="964275"/>
            <a:ext cx="3278950" cy="387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#06</a:t>
            </a:r>
            <a:endParaRPr sz="3000"/>
          </a:p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수정 후DB 모델링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0" y="0"/>
            <a:ext cx="9144000" cy="257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714348" y="497822"/>
            <a:ext cx="400052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" sz="3000">
                <a:solidFill>
                  <a:schemeClr val="accent3"/>
                </a:solidFill>
              </a:rPr>
              <a:t>index</a:t>
            </a:r>
            <a:endParaRPr sz="3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1807017" y="876447"/>
            <a:ext cx="9288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2671086" y="901850"/>
            <a:ext cx="514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주제 및 정의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2671086" y="2257525"/>
            <a:ext cx="370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소개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1807017" y="2248595"/>
            <a:ext cx="98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1807017" y="2918465"/>
            <a:ext cx="84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2671086" y="2900725"/>
            <a:ext cx="4621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1807017" y="3582490"/>
            <a:ext cx="894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2671086" y="3549749"/>
            <a:ext cx="3143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트러블 슈팅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C:\Users\User\Desktop\inspiration\ing\flame (1).png"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7634" y="385747"/>
            <a:ext cx="491729" cy="430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0" y="4581541"/>
            <a:ext cx="9144000" cy="25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807017" y="1559708"/>
            <a:ext cx="98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671086" y="1568637"/>
            <a:ext cx="370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807017" y="4115890"/>
            <a:ext cx="894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06</a:t>
            </a:r>
            <a:endParaRPr b="1" sz="24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2671086" y="4131449"/>
            <a:ext cx="3143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후기 및 느낀점 </a:t>
            </a:r>
            <a:endParaRPr b="1" sz="2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0" name="Google Shape;320;p47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#06</a:t>
            </a:r>
            <a:endParaRPr sz="3000"/>
          </a:p>
        </p:txBody>
      </p:sp>
      <p:sp>
        <p:nvSpPr>
          <p:cNvPr id="321" name="Google Shape;321;p47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7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75" y="1041275"/>
            <a:ext cx="7053724" cy="3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9" name="Google Shape;329;p48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#07</a:t>
            </a:r>
            <a:endParaRPr sz="3000"/>
          </a:p>
        </p:txBody>
      </p:sp>
      <p:sp>
        <p:nvSpPr>
          <p:cNvPr id="330" name="Google Shape;330;p48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48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코딩 스타일 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48"/>
          <p:cNvSpPr txBox="1"/>
          <p:nvPr/>
        </p:nvSpPr>
        <p:spPr>
          <a:xfrm>
            <a:off x="395875" y="2289075"/>
            <a:ext cx="82947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https://docs.google.com/document/d/1CkmhoahpjAhzKdXcCxIda6CYeJWJUXlNmphGvN41J0w/edit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8" name="Google Shape;338;p49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#08</a:t>
            </a:r>
            <a:endParaRPr sz="3000"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49"/>
          <p:cNvSpPr txBox="1"/>
          <p:nvPr>
            <p:ph type="title"/>
          </p:nvPr>
        </p:nvSpPr>
        <p:spPr>
          <a:xfrm>
            <a:off x="13398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50" y="1368700"/>
            <a:ext cx="8435750" cy="3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6738290" y="489049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7" name="Google Shape;347;p50"/>
          <p:cNvSpPr txBox="1"/>
          <p:nvPr>
            <p:ph idx="2" type="body"/>
          </p:nvPr>
        </p:nvSpPr>
        <p:spPr>
          <a:xfrm>
            <a:off x="395868" y="271159"/>
            <a:ext cx="1604363" cy="64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348" name="Google Shape;348;p50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MySQL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1607350" y="1229675"/>
            <a:ext cx="7346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Malgun Gothic"/>
                <a:ea typeface="Malgun Gothic"/>
                <a:cs typeface="Malgun Gothic"/>
                <a:sym typeface="Malgun Gothic"/>
              </a:rPr>
              <a:t>rownum, timediff, date_format, limit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0" name="Google Shape;350;p50"/>
          <p:cNvCxnSpPr/>
          <p:nvPr/>
        </p:nvCxnSpPr>
        <p:spPr>
          <a:xfrm>
            <a:off x="5420625" y="2627175"/>
            <a:ext cx="6873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50"/>
          <p:cNvCxnSpPr/>
          <p:nvPr/>
        </p:nvCxnSpPr>
        <p:spPr>
          <a:xfrm>
            <a:off x="329775" y="3134300"/>
            <a:ext cx="9228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50"/>
          <p:cNvCxnSpPr/>
          <p:nvPr/>
        </p:nvCxnSpPr>
        <p:spPr>
          <a:xfrm>
            <a:off x="1416100" y="4420175"/>
            <a:ext cx="6873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0"/>
          <p:cNvCxnSpPr/>
          <p:nvPr/>
        </p:nvCxnSpPr>
        <p:spPr>
          <a:xfrm>
            <a:off x="1017025" y="2713075"/>
            <a:ext cx="13884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9" name="Google Shape;359;p51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360" name="Google Shape;360;p51"/>
          <p:cNvSpPr txBox="1"/>
          <p:nvPr/>
        </p:nvSpPr>
        <p:spPr>
          <a:xfrm>
            <a:off x="772106" y="2585081"/>
            <a:ext cx="1110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사랑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[love]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 txBox="1"/>
          <p:nvPr>
            <p:ph type="title"/>
          </p:nvPr>
        </p:nvSpPr>
        <p:spPr>
          <a:xfrm>
            <a:off x="1797075" y="334575"/>
            <a:ext cx="6934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MySQL (Auto_Incre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ment)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13" y="1232575"/>
            <a:ext cx="8749975" cy="3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8" name="Google Shape;368;p52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369" name="Google Shape;369;p52"/>
          <p:cNvSpPr txBox="1"/>
          <p:nvPr/>
        </p:nvSpPr>
        <p:spPr>
          <a:xfrm>
            <a:off x="772106" y="2585081"/>
            <a:ext cx="1110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사랑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[love]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2"/>
          <p:cNvSpPr txBox="1"/>
          <p:nvPr>
            <p:ph type="title"/>
          </p:nvPr>
        </p:nvSpPr>
        <p:spPr>
          <a:xfrm>
            <a:off x="1610825" y="334575"/>
            <a:ext cx="7120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JDBC (PreparedStatement)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5" y="986725"/>
            <a:ext cx="5978074" cy="39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975" y="990250"/>
            <a:ext cx="2760199" cy="39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8" name="Google Shape;378;p53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379" name="Google Shape;379;p53"/>
          <p:cNvSpPr txBox="1"/>
          <p:nvPr/>
        </p:nvSpPr>
        <p:spPr>
          <a:xfrm>
            <a:off x="772106" y="2585081"/>
            <a:ext cx="1110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사랑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[love]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3"/>
          <p:cNvSpPr txBox="1"/>
          <p:nvPr>
            <p:ph type="title"/>
          </p:nvPr>
        </p:nvSpPr>
        <p:spPr>
          <a:xfrm>
            <a:off x="1610825" y="334575"/>
            <a:ext cx="7120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CSS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25" y="1179600"/>
            <a:ext cx="2882925" cy="1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25" y="3067675"/>
            <a:ext cx="28829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450" y="1179600"/>
            <a:ext cx="4735725" cy="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4450" y="1961871"/>
            <a:ext cx="3775274" cy="16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857336" y="3008113"/>
            <a:ext cx="2506500" cy="153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3622775" y="692600"/>
            <a:ext cx="4969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Font-awesome 아이콘에 체크박스처럼 동작하게끔 만든다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1186100" y="1389938"/>
            <a:ext cx="1751400" cy="11925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3"/>
          <p:cNvSpPr txBox="1"/>
          <p:nvPr/>
        </p:nvSpPr>
        <p:spPr>
          <a:xfrm>
            <a:off x="3704450" y="3873425"/>
            <a:ext cx="4969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개발자 도구 사용, </a:t>
            </a:r>
            <a:r>
              <a:rPr b="1" lang="ko" sz="3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CTRL + F5</a:t>
            </a:r>
            <a:endParaRPr b="1" sz="3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/>
          <p:nvPr/>
        </p:nvSpPr>
        <p:spPr>
          <a:xfrm>
            <a:off x="299450" y="1088250"/>
            <a:ext cx="8106000" cy="166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4"/>
          <p:cNvSpPr/>
          <p:nvPr/>
        </p:nvSpPr>
        <p:spPr>
          <a:xfrm>
            <a:off x="472075" y="1202975"/>
            <a:ext cx="6883800" cy="1368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397" name="Google Shape;397;p54"/>
          <p:cNvSpPr txBox="1"/>
          <p:nvPr/>
        </p:nvSpPr>
        <p:spPr>
          <a:xfrm>
            <a:off x="772106" y="2585081"/>
            <a:ext cx="1110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사랑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[love]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4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CSS (Flexbox)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00" y="1202975"/>
            <a:ext cx="7934677" cy="1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/>
          <p:nvPr/>
        </p:nvSpPr>
        <p:spPr>
          <a:xfrm>
            <a:off x="395875" y="1202975"/>
            <a:ext cx="6960000" cy="142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4"/>
          <p:cNvSpPr/>
          <p:nvPr/>
        </p:nvSpPr>
        <p:spPr>
          <a:xfrm>
            <a:off x="433975" y="1785450"/>
            <a:ext cx="6883800" cy="72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/>
          <p:nvPr/>
        </p:nvSpPr>
        <p:spPr>
          <a:xfrm>
            <a:off x="929275" y="1316125"/>
            <a:ext cx="727200" cy="396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/>
          <p:nvPr/>
        </p:nvSpPr>
        <p:spPr>
          <a:xfrm>
            <a:off x="7410475" y="1202975"/>
            <a:ext cx="870600" cy="142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472075" y="1239925"/>
            <a:ext cx="6845700" cy="51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7474000" y="2078125"/>
            <a:ext cx="768300" cy="51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4"/>
          <p:cNvSpPr txBox="1"/>
          <p:nvPr/>
        </p:nvSpPr>
        <p:spPr>
          <a:xfrm>
            <a:off x="346400" y="3009175"/>
            <a:ext cx="8179200" cy="162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.container{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display: flex;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.article{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flex-direction:column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0E0E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412" name="Google Shape;412;p55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JavaScript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0" y="1143000"/>
            <a:ext cx="38862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3247000" y="89900"/>
            <a:ext cx="462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5722450" y="1219200"/>
            <a:ext cx="2322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Enter key로 버튼 누르는 이벤트 대체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75" y="1996725"/>
            <a:ext cx="3693150" cy="28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526900" y="3320450"/>
            <a:ext cx="2720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callData 함수를 실행하고 그 이후에 makePage함수를 실행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8" name="Google Shape;418;p55"/>
          <p:cNvCxnSpPr/>
          <p:nvPr/>
        </p:nvCxnSpPr>
        <p:spPr>
          <a:xfrm>
            <a:off x="4411700" y="1517850"/>
            <a:ext cx="1227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5"/>
          <p:cNvCxnSpPr/>
          <p:nvPr/>
        </p:nvCxnSpPr>
        <p:spPr>
          <a:xfrm rot="10800000">
            <a:off x="3247000" y="3657950"/>
            <a:ext cx="1308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5" y="1019075"/>
            <a:ext cx="6413700" cy="1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426" name="Google Shape;426;p56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JavaScript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6935175" y="1991200"/>
            <a:ext cx="2041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input[type=text]에 대한 이메일과 전화번호 정규 표현식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75" y="2894225"/>
            <a:ext cx="2611558" cy="19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4222475" y="3389275"/>
            <a:ext cx="2041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비동기를 통한 검색 기능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0" name="Google Shape;430;p56"/>
          <p:cNvCxnSpPr/>
          <p:nvPr/>
        </p:nvCxnSpPr>
        <p:spPr>
          <a:xfrm>
            <a:off x="6861700" y="1339075"/>
            <a:ext cx="720600" cy="65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56"/>
          <p:cNvCxnSpPr/>
          <p:nvPr/>
        </p:nvCxnSpPr>
        <p:spPr>
          <a:xfrm>
            <a:off x="3218050" y="3741725"/>
            <a:ext cx="90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페이지 주제 및 정의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30"/>
          <p:cNvSpPr txBox="1"/>
          <p:nvPr>
            <p:ph idx="2" type="body"/>
          </p:nvPr>
        </p:nvSpPr>
        <p:spPr>
          <a:xfrm>
            <a:off x="830243" y="279684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600"/>
              <a:t>#01</a:t>
            </a:r>
            <a:endParaRPr sz="3600"/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6738290" y="489049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343650" y="1161800"/>
            <a:ext cx="75879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정의 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교직원이 수업데이터를 관리하고 공지사항등 게시판 활동을 할 수 있는 웹 애플리케이션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414425" y="1939225"/>
            <a:ext cx="68694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선정배경: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대학 환경이 프로젝트 참가자들에게 익숙하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고 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다양한 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강의 데이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터를 활용하여 DB에서  원하는 데이터를 추출 및 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CRUD 작업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다양하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게 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활용해보기</a:t>
            </a:r>
            <a:r>
              <a:rPr b="1" lang="ko" sz="1350">
                <a:solidFill>
                  <a:srgbClr val="363636"/>
                </a:solidFill>
                <a:latin typeface="Nanum Gothic"/>
                <a:ea typeface="Nanum Gothic"/>
                <a:cs typeface="Nanum Gothic"/>
                <a:sym typeface="Nanum Gothic"/>
              </a:rPr>
              <a:t> 위함</a:t>
            </a:r>
            <a:endParaRPr b="1" sz="1350">
              <a:solidFill>
                <a:srgbClr val="36363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#09</a:t>
            </a:r>
            <a:endParaRPr sz="3000"/>
          </a:p>
        </p:txBody>
      </p:sp>
      <p:sp>
        <p:nvSpPr>
          <p:cNvPr id="437" name="Google Shape;437;p57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JSP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1116675"/>
            <a:ext cx="6307225" cy="14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57"/>
          <p:cNvCxnSpPr/>
          <p:nvPr/>
        </p:nvCxnSpPr>
        <p:spPr>
          <a:xfrm>
            <a:off x="1452550" y="2719125"/>
            <a:ext cx="914700" cy="63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7"/>
          <p:cNvSpPr txBox="1"/>
          <p:nvPr/>
        </p:nvSpPr>
        <p:spPr>
          <a:xfrm>
            <a:off x="2441100" y="3115900"/>
            <a:ext cx="30315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mycomment.js 파일에서 currentPage ,option , word boardType 변수 사용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#10</a:t>
            </a:r>
            <a:endParaRPr sz="3000"/>
          </a:p>
        </p:txBody>
      </p:sp>
      <p:sp>
        <p:nvSpPr>
          <p:cNvPr id="446" name="Google Shape;446;p58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트러블 슈팅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651075" y="1357175"/>
            <a:ext cx="66543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Join을 생각하지 못하고 DAO를 만든 결과 많은 함수의 수정이 있었음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외부 병합툴을 처음에 사용하지 않아서 몇몇 작성했던 함수가 삭제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됨.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이후 Visual Studio Code를 통한 충돌 해결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처음에 try catch 구문을 Action에 넣은 결과 어디서 Error가 난지 확인 불가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이후 DAO로 try catch 구문 변경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#10</a:t>
            </a:r>
            <a:endParaRPr sz="3000"/>
          </a:p>
        </p:txBody>
      </p:sp>
      <p:sp>
        <p:nvSpPr>
          <p:cNvPr id="453" name="Google Shape;453;p59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트러블 슈팅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59"/>
          <p:cNvSpPr txBox="1"/>
          <p:nvPr/>
        </p:nvSpPr>
        <p:spPr>
          <a:xfrm>
            <a:off x="651075" y="1357175"/>
            <a:ext cx="66543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4. </a:t>
            </a: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PreparedStatement 는 column_value만 사용가능하다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ex) String sql = “select * from lecture where ? like ?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    pstmt.setString(1, order);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    pstmt.setString(2, word);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  → (</a:t>
            </a:r>
            <a:r>
              <a:rPr b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350" y="2611125"/>
            <a:ext cx="3546126" cy="225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59"/>
          <p:cNvCxnSpPr/>
          <p:nvPr/>
        </p:nvCxnSpPr>
        <p:spPr>
          <a:xfrm>
            <a:off x="3497525" y="3432675"/>
            <a:ext cx="1051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#11</a:t>
            </a:r>
            <a:endParaRPr sz="3000"/>
          </a:p>
        </p:txBody>
      </p:sp>
      <p:sp>
        <p:nvSpPr>
          <p:cNvPr id="462" name="Google Shape;462;p60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프로젝트 후기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60"/>
          <p:cNvSpPr txBox="1"/>
          <p:nvPr/>
        </p:nvSpPr>
        <p:spPr>
          <a:xfrm>
            <a:off x="769950" y="1269475"/>
            <a:ext cx="75423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4" name="Google Shape;464;p60"/>
          <p:cNvGraphicFramePr/>
          <p:nvPr/>
        </p:nvGraphicFramePr>
        <p:xfrm>
          <a:off x="819200" y="97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{276910FB-4EEC-4BED-B3EE-8F4FAAA9E418}</a:tableStyleId>
              </a:tblPr>
              <a:tblGrid>
                <a:gridCol w="1641950"/>
                <a:gridCol w="5597050"/>
              </a:tblGrid>
              <a:tr h="6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FFFFFF"/>
                          </a:solidFill>
                        </a:rPr>
                        <a:t>느낀</a:t>
                      </a:r>
                      <a:r>
                        <a:rPr b="1" lang="ko">
                          <a:solidFill>
                            <a:srgbClr val="FFFFFF"/>
                          </a:solidFill>
                        </a:rPr>
                        <a:t>점</a:t>
                      </a:r>
                      <a:r>
                        <a:rPr b="1" lang="ko"/>
                        <a:t>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</a:tr>
              <a:tr h="6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강기훈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DAO를 처음 설계할때 join을 크게 고려하지 않고 만들어서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코딩중 DAO의 수정이 너무 많아서 DAO와 DTO의 처음 설계의 중요성을 느낌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윤종</a:t>
                      </a:r>
                      <a:r>
                        <a:rPr b="1" lang="ko"/>
                        <a:t>석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(대충 고생했다는 말)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(대충 수고했다는 인사)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정성윤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1.프로젝트 진행 시 기초 설계(DAO, DB 설계 등등)가  중요하다는 것을 한번더 깨달았다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2. 의사소통이 원활하고, 단합이 잘되는 만큼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어렵거나, 해결하지 못하는 문제가 발생할때 조원들이 잘 도와주고, 서로 이끌어줘서 너무 고마웠다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곽호원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미리 서류작업과 기초를 만들어서 의사소통하는데에 큰 문제가 없어서 서류작업의 중요성을 다시 한번 깨달았다.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idx="2" type="body"/>
          </p:nvPr>
        </p:nvSpPr>
        <p:spPr>
          <a:xfrm>
            <a:off x="395868" y="2711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#11</a:t>
            </a:r>
            <a:endParaRPr sz="3000"/>
          </a:p>
        </p:txBody>
      </p:sp>
      <p:sp>
        <p:nvSpPr>
          <p:cNvPr id="470" name="Google Shape;470;p61"/>
          <p:cNvSpPr txBox="1"/>
          <p:nvPr>
            <p:ph type="title"/>
          </p:nvPr>
        </p:nvSpPr>
        <p:spPr>
          <a:xfrm>
            <a:off x="17970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Github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769950" y="1269475"/>
            <a:ext cx="75423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https://github.com/LuiGee3471/BitCampProject2nd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3542304" y="2256825"/>
            <a:ext cx="150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477" name="Google Shape;477;p62"/>
          <p:cNvSpPr txBox="1"/>
          <p:nvPr>
            <p:ph idx="12" type="sldNum"/>
          </p:nvPr>
        </p:nvSpPr>
        <p:spPr>
          <a:xfrm>
            <a:off x="6738290" y="489049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/>
        </p:nvSpPr>
        <p:spPr>
          <a:xfrm>
            <a:off x="2000232" y="1833125"/>
            <a:ext cx="5786478" cy="1080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</a:t>
            </a:r>
            <a:r>
              <a:rPr lang="ko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합니다 ! :)</a:t>
            </a:r>
            <a:endParaRPr/>
          </a:p>
        </p:txBody>
      </p:sp>
      <p:sp>
        <p:nvSpPr>
          <p:cNvPr id="483" name="Google Shape;483;p63"/>
          <p:cNvSpPr/>
          <p:nvPr/>
        </p:nvSpPr>
        <p:spPr>
          <a:xfrm>
            <a:off x="2000232" y="2828927"/>
            <a:ext cx="5429288" cy="64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63"/>
          <p:cNvSpPr/>
          <p:nvPr/>
        </p:nvSpPr>
        <p:spPr>
          <a:xfrm>
            <a:off x="2285984" y="1735925"/>
            <a:ext cx="108000" cy="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63"/>
          <p:cNvSpPr/>
          <p:nvPr/>
        </p:nvSpPr>
        <p:spPr>
          <a:xfrm>
            <a:off x="3000364" y="1735925"/>
            <a:ext cx="108000" cy="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0" name="Google Shape;180;p31"/>
          <p:cNvSpPr txBox="1"/>
          <p:nvPr>
            <p:ph idx="2" type="body"/>
          </p:nvPr>
        </p:nvSpPr>
        <p:spPr>
          <a:xfrm>
            <a:off x="533393" y="33950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#02</a:t>
            </a:r>
            <a:endParaRPr sz="3000"/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1401199" y="32672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개발환경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176950"/>
            <a:ext cx="3486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713" y="3026250"/>
            <a:ext cx="13620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100" y="1847551"/>
            <a:ext cx="1865550" cy="190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050" y="3026250"/>
            <a:ext cx="2362200" cy="18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941" y="3647600"/>
            <a:ext cx="1425859" cy="12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525" y="2259000"/>
            <a:ext cx="2471500" cy="24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1525" y="194950"/>
            <a:ext cx="1517400" cy="1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7575" y="193025"/>
            <a:ext cx="2882925" cy="1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6925" y="1659420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65625" y="1963675"/>
            <a:ext cx="1362075" cy="121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6738290" y="489049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7" name="Google Shape;197;p32"/>
          <p:cNvSpPr txBox="1"/>
          <p:nvPr>
            <p:ph idx="2" type="body"/>
          </p:nvPr>
        </p:nvSpPr>
        <p:spPr>
          <a:xfrm>
            <a:off x="379093" y="3279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#03</a:t>
            </a:r>
            <a:endParaRPr sz="3000"/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시나리오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0" y="1046725"/>
            <a:ext cx="8979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사용자가 웹사이트에 접속하면 로그인 페이지로 연결된다.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로그인 페이지에서 회원가입페이지로 접근이 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사용자는 아이디와 비밀번호를 입력하여 로그인이 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사용자는 우선 사용할 아이디와 비밀번호를 입력한다.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올바른 아이디와 비밀번호를 입력하고 나면 개인정보 입력란이 화면에 노출된다.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개인정보입력란까지 모두 입력하고 나면 이용약관에 동의하는지 묻는 체크박스가 화면에 노출된다.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아이디 중복확인이 비동기식으로 확인가능하다.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모두 입력하고 나면 회원가입 버튼을 눌러 가입이 가능하다.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상단 바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로고 클릭시 메인화면으로 이동한다.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메뉴를 눌러서 해당하는 페이지로 이동이 가능하다.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쪽지모양 아이콘을 눌러서 쪽지함으로 이동가능하다.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프로필모양 아이콘을 눌러서 마이페이지로 이동이 가능하다.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0" y="857400"/>
            <a:ext cx="89346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로그인이나 회원가입이 완료되면 메인화면으로 이동한다.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사용자는 자신의 이름과 부서를 확인가능하다.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내정보 버튼을 눌러서 마이페이지 이동이 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로그아웃 버튼을 눌러서 로그아웃이 가능하다.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내가 쓴 글과 댓글 단 글을 확인할  수 있다.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게시판과 쪽지, 인기글을 눌러서 바로 확인할 수 있다.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최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 대학 뉴스와 오늘의 날씨를 확인 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마이페이지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기본정보에서 자신의 정보를 확인하고 로그아웃이 가능하다.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개인정보변경에서 이름, 전화번호, 이메일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변경할 수있다.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개인정보를 변경하기 위해서는 현재 비밀번호를 입력해야 한다.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 비밀번호 변경 페이지에서 새로운 비밀번호를 설정할 수 있다.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프로필 이미지 변경에서 프로필 이미지를 변경할 수 있다.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이미지를 선택하면 미리보기가 비동기식으로 가능하다.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관리자 아이디로 접속 시 직원 관리 메뉴가 추가 된다.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33"/>
          <p:cNvSpPr txBox="1"/>
          <p:nvPr>
            <p:ph idx="2" type="body"/>
          </p:nvPr>
        </p:nvSpPr>
        <p:spPr>
          <a:xfrm>
            <a:off x="379093" y="3279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#03</a:t>
            </a:r>
            <a:endParaRPr sz="3000"/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시나리오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0" y="964275"/>
            <a:ext cx="8923500" cy="3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메뉴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관리자는 전체 직원을 조회, 수정, 삭제할 수있다.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쪽지함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사용자는 자신에게 온 쪽지를 확인 할 수있다.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사용자는 쪽지를 보낸사람에게 답장을 할 수있다.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강의 관리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현재 데이터베이스에 들어가 있는 강의를 확인 할  수있다.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강의명, 교수명, 학점별로 값을 직접 입력하여 검색가능하다.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전공을 선택해서 전공별 강의조회가 가능하다.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정렬기준을 선택해서 강의를 정렬하여 조회할 수있다.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강의정보를 입력해서 강의를 추가 할 수있다.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34"/>
          <p:cNvSpPr txBox="1"/>
          <p:nvPr>
            <p:ph idx="2" type="body"/>
          </p:nvPr>
        </p:nvSpPr>
        <p:spPr>
          <a:xfrm>
            <a:off x="379093" y="3279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#03</a:t>
            </a:r>
            <a:endParaRPr sz="3000"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시나리오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0" y="964275"/>
            <a:ext cx="8923500" cy="3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게시판 페이지에서 글의 제목과 내용의 일부, 작성시간, 작성자를 확인할 수있다.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첫번째 페이지에서 글내용과 제목으로 검색할 수 있다.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페이지 버튼을 눌러 페이지 이동이 가능하다.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글쓰기를 클릭하면 글 쓰기 창이 나와서 글 작성이 가능하다.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댓글이 없으면 글 바로 아래 댓글 입력창이 나타난다.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댓글이 있으면 가장 아래 댓글에 댓글입력창이 나타난다.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대댓글은 댓글보다 한칸 들어가서 표시한다.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대댓글을 누르면 대댓글 입력창이 표시된다.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글쓴이가 단 댓글은 닉네임 색이 다르게 표현된다.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35"/>
          <p:cNvSpPr txBox="1"/>
          <p:nvPr>
            <p:ph idx="2" type="body"/>
          </p:nvPr>
        </p:nvSpPr>
        <p:spPr>
          <a:xfrm>
            <a:off x="379093" y="3279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#03</a:t>
            </a:r>
            <a:endParaRPr sz="3000"/>
          </a:p>
        </p:txBody>
      </p:sp>
      <p:sp>
        <p:nvSpPr>
          <p:cNvPr id="223" name="Google Shape;223;p35"/>
          <p:cNvSpPr txBox="1"/>
          <p:nvPr>
            <p:ph type="title"/>
          </p:nvPr>
        </p:nvSpPr>
        <p:spPr>
          <a:xfrm>
            <a:off x="11874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시나리오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12" type="sldNum"/>
          </p:nvPr>
        </p:nvSpPr>
        <p:spPr>
          <a:xfrm>
            <a:off x="6738290" y="489049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9" name="Google Shape;229;p36"/>
          <p:cNvSpPr txBox="1"/>
          <p:nvPr>
            <p:ph idx="2" type="body"/>
          </p:nvPr>
        </p:nvSpPr>
        <p:spPr>
          <a:xfrm>
            <a:off x="395868" y="347359"/>
            <a:ext cx="160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lang="ko" sz="3000"/>
              <a:t>#04</a:t>
            </a:r>
            <a:endParaRPr sz="3000"/>
          </a:p>
        </p:txBody>
      </p:sp>
      <p:sp>
        <p:nvSpPr>
          <p:cNvPr id="230" name="Google Shape;230;p36"/>
          <p:cNvSpPr txBox="1"/>
          <p:nvPr>
            <p:ph type="title"/>
          </p:nvPr>
        </p:nvSpPr>
        <p:spPr>
          <a:xfrm>
            <a:off x="1263674" y="334575"/>
            <a:ext cx="5687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25" y="1744950"/>
            <a:ext cx="421005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875" y="1891050"/>
            <a:ext cx="4400225" cy="3025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6"/>
          <p:cNvCxnSpPr/>
          <p:nvPr/>
        </p:nvCxnSpPr>
        <p:spPr>
          <a:xfrm>
            <a:off x="3726100" y="1744950"/>
            <a:ext cx="1594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DEBFAB"/>
      </a:accent1>
      <a:accent2>
        <a:srgbClr val="E14E4D"/>
      </a:accent2>
      <a:accent3>
        <a:srgbClr val="D64427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